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7191DF-EDCD-40CF-9A58-08487AA45692}">
  <a:tblStyle styleId="{387191DF-EDCD-40CF-9A58-08487AA456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Comfortaa-bold.fntdata"/><Relationship Id="rId23" Type="http://schemas.openxmlformats.org/officeDocument/2006/relationships/slide" Target="slides/slide17.xml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16469904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16469904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64699040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64699040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64699040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64699040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164699040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164699040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6469904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6469904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64699040_3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64699040_3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164699040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164699040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64699040_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64699040_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64699040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64699040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64699040_3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64699040_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64699040_3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164699040_3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164699040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16469904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64699040_3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64699040_3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164699040_3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164699040_3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64699040_3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64699040_3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164699040_3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164699040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64699040_3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64699040_3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164699040_3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164699040_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64699040_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164699040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164699040_3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164699040_3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164699040_3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164699040_3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164699040_3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164699040_3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64699040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6469904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64699040_3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164699040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164699040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164699040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164699040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164699040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164699040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164699040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64699040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64699040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164699040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164699040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164699040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164699040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164699040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164699040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64699040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64699040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64699040_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164699040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organise the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hyperlink" Target="https://trello.com/b/XkOdCJIZ/idc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rello.com/b/XkOdCJIZ/idc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192" l="16327" r="16232" t="66375"/>
          <a:stretch/>
        </p:blipFill>
        <p:spPr>
          <a:xfrm rot="-9">
            <a:off x="-63500" y="1003988"/>
            <a:ext cx="9217651" cy="4215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0" y="-26575"/>
            <a:ext cx="9144000" cy="25983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36675" y="5607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Interopérabilité des données et des connaissances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42724" l="18804" r="40912" t="10546"/>
          <a:stretch/>
        </p:blipFill>
        <p:spPr>
          <a:xfrm>
            <a:off x="5586000" y="559413"/>
            <a:ext cx="4277026" cy="508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22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8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68725" y="889450"/>
            <a:ext cx="5168100" cy="4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5</a:t>
            </a:r>
            <a:r>
              <a:rPr lang="fr" sz="1800"/>
              <a:t> Objectifs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Intégration des balises supplémentaires dans le XSD du livrable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Définition</a:t>
            </a:r>
            <a:r>
              <a:rPr lang="fr">
                <a:solidFill>
                  <a:schemeClr val="dk1"/>
                </a:solidFill>
              </a:rPr>
              <a:t> des propriétés schématiques des balises.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Récupération des données en utilisant les API d’OSM et Geoname pour faire une liste de lieux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Faire le schéma xsd de cette liste de lieux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4408">
            <a:off x="6114790" y="2930444"/>
            <a:ext cx="6247570" cy="28836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425" y="933350"/>
            <a:ext cx="3978100" cy="2100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9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231175" y="1224875"/>
            <a:ext cx="58437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Ajout de 7</a:t>
            </a:r>
            <a:r>
              <a:rPr lang="fr" sz="1800">
                <a:solidFill>
                  <a:schemeClr val="dk1"/>
                </a:solidFill>
              </a:rPr>
              <a:t> balises dans le XSD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geogFeat , geogName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placeName, offset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term, measure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name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Utiles pour avoir des informations relatives au lieu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25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Ajout des balises supplémentaires dans le XSD livrable 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2742">
            <a:off x="4558225" y="744425"/>
            <a:ext cx="5137976" cy="274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7317">
            <a:off x="6290100" y="3272900"/>
            <a:ext cx="3439925" cy="214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4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9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31175" y="1224875"/>
            <a:ext cx="51681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Ajout de regex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Ajout d’énumération d’attributs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Autres propriétés schématiques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lieux d’apparition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quantité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...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4. 	Utiliser ces donnés pour créer une liste de lieux.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549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2.	</a:t>
            </a:r>
            <a:r>
              <a:rPr lang="fr">
                <a:solidFill>
                  <a:srgbClr val="FFFFFF"/>
                </a:solidFill>
              </a:rPr>
              <a:t>Définition des propriétés schématiques des balises.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42724" l="18804" r="40912" t="10546"/>
          <a:stretch/>
        </p:blipFill>
        <p:spPr>
          <a:xfrm>
            <a:off x="6265675" y="992213"/>
            <a:ext cx="4277026" cy="508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" name="Google Shape;193;p25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42050" y="4706675"/>
            <a:ext cx="5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10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209950" y="1065400"/>
            <a:ext cx="61173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Récupération des placeName avec JS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parcour de différents fichiers xml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Requêtes</a:t>
            </a:r>
            <a:r>
              <a:rPr lang="fr" sz="1800">
                <a:solidFill>
                  <a:schemeClr val="dk1"/>
                </a:solidFill>
              </a:rPr>
              <a:t> sur les </a:t>
            </a:r>
            <a:r>
              <a:rPr lang="fr" sz="1800">
                <a:solidFill>
                  <a:schemeClr val="dk1"/>
                </a:solidFill>
              </a:rPr>
              <a:t>différentes</a:t>
            </a:r>
            <a:r>
              <a:rPr lang="fr" sz="1800">
                <a:solidFill>
                  <a:schemeClr val="dk1"/>
                </a:solidFill>
              </a:rPr>
              <a:t> API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utilisation de l’attribut “key” de placeName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Distinction entre point et liste de points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Génération d’une liste de points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78775" y="598475"/>
            <a:ext cx="8098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3. 	Récupération des données en utilisant les API d’OSM et Geoname pour faire une liste de lieux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42724" l="18804" r="40912" t="10546"/>
          <a:stretch/>
        </p:blipFill>
        <p:spPr>
          <a:xfrm>
            <a:off x="6244650" y="929163"/>
            <a:ext cx="4277026" cy="5085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6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0" y="4698000"/>
            <a:ext cx="6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11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209950" y="1217800"/>
            <a:ext cx="58581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Un fichier comporte une liste de lieux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Dans un lieu il y a: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informations relatives au lieu (nom ...)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une liste de document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une liste de points (lat, long)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éventuellement un barycentre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154975" y="598475"/>
            <a:ext cx="7109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4.	</a:t>
            </a:r>
            <a:r>
              <a:rPr lang="fr">
                <a:solidFill>
                  <a:srgbClr val="FFFFFF"/>
                </a:solidFill>
              </a:rPr>
              <a:t>Faire le schéma xsd de cette liste de lieux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231175" y="4247325"/>
            <a:ext cx="5858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-302225" y="598475"/>
            <a:ext cx="3434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4 . 	Organisation du travail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8625500" y="4671650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12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22" name="Google Shape;222;p27"/>
          <p:cNvGraphicFramePr/>
          <p:nvPr/>
        </p:nvGraphicFramePr>
        <p:xfrm>
          <a:off x="277200" y="149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{387191DF-EDCD-40CF-9A58-08487AA45692}</a:tableStyleId>
              </a:tblPr>
              <a:tblGrid>
                <a:gridCol w="2251825"/>
                <a:gridCol w="2129375"/>
                <a:gridCol w="2057725"/>
                <a:gridCol w="1984850"/>
              </a:tblGrid>
              <a:tr h="61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PAUL-HENRY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ANAS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BAGRE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STANISLAS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36275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Création du schéma xsd des balises Measure, Term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Regex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Création du schéma xsd des balises geogName, geogFeat et name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Création des balises placeName et offset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Reprise rendu 1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Travail de regroupement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Programme JS pour requêtes sur API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Schéma liste lieux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Gestion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-302225" y="598475"/>
            <a:ext cx="283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5 . 	Bilan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8674550" y="4671650"/>
            <a:ext cx="4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13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78775" y="34500"/>
            <a:ext cx="2878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2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287275" y="1245475"/>
            <a:ext cx="83172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Ce qui est fait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Récupération de toutes les nouvelles balises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Fusion avec le XSD précédant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Récupération lieux et ses attributs dans un XML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BaryCentre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Améliorable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Définir un pattern pour l’ordre des balises 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Pas de ponctuation en début de phrase.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Deux ponctuations ne peuvent pas se suivre.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3492">
            <a:off x="7146401" y="238000"/>
            <a:ext cx="1869046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4">
            <a:alphaModFix/>
          </a:blip>
          <a:srcRect b="7192" l="16327" r="16232" t="66375"/>
          <a:stretch/>
        </p:blipFill>
        <p:spPr>
          <a:xfrm rot="357104">
            <a:off x="4880249" y="731476"/>
            <a:ext cx="3384325" cy="126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b="0" l="0" r="0" t="4561"/>
          <a:stretch/>
        </p:blipFill>
        <p:spPr>
          <a:xfrm rot="-378265">
            <a:off x="3811828" y="1626500"/>
            <a:ext cx="3053621" cy="2297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6">
            <a:alphaModFix/>
          </a:blip>
          <a:srcRect b="10485" l="27916" r="28659" t="72076"/>
          <a:stretch/>
        </p:blipFill>
        <p:spPr>
          <a:xfrm rot="518552">
            <a:off x="3644625" y="3961349"/>
            <a:ext cx="3093553" cy="1273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29"/>
          <p:cNvSpPr txBox="1"/>
          <p:nvPr/>
        </p:nvSpPr>
        <p:spPr>
          <a:xfrm>
            <a:off x="8646500" y="4671650"/>
            <a:ext cx="50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14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78775" y="34500"/>
            <a:ext cx="2941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245800" y="952500"/>
            <a:ext cx="28302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4</a:t>
            </a:r>
            <a:r>
              <a:rPr lang="fr" sz="1800"/>
              <a:t> Objectifs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Créer un fichier Geojson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Créer un fichier GPX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Créer un fichier .dot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Créer un fichier KML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0" r="0" t="4561"/>
          <a:stretch/>
        </p:blipFill>
        <p:spPr>
          <a:xfrm rot="-7">
            <a:off x="4185700" y="992232"/>
            <a:ext cx="5599449" cy="42135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3" name="Google Shape;253;p30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-302225" y="598475"/>
            <a:ext cx="3434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1</a:t>
            </a:r>
            <a:r>
              <a:rPr lang="fr">
                <a:solidFill>
                  <a:srgbClr val="FFFFFF"/>
                </a:solidFill>
              </a:rPr>
              <a:t> . 	</a:t>
            </a:r>
            <a:r>
              <a:rPr lang="fr">
                <a:solidFill>
                  <a:srgbClr val="FFFFFF"/>
                </a:solidFill>
              </a:rPr>
              <a:t>Fichier Geojson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8583450" y="4671650"/>
            <a:ext cx="5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15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126150" y="1066825"/>
            <a:ext cx="4059600" cy="4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Généré grâce à un xslt en 2 phases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Récupération balises placename et geogName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Remplissage GeoJson pour chaque balise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Gestion des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Gestion des routes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Gestion des surfaces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-302225" y="598475"/>
            <a:ext cx="3434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2</a:t>
            </a:r>
            <a:r>
              <a:rPr lang="fr">
                <a:solidFill>
                  <a:srgbClr val="FFFFFF"/>
                </a:solidFill>
              </a:rPr>
              <a:t> . 	</a:t>
            </a:r>
            <a:r>
              <a:rPr lang="fr">
                <a:solidFill>
                  <a:srgbClr val="FFFFFF"/>
                </a:solidFill>
              </a:rPr>
              <a:t> Fichier GPX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8541400" y="4671650"/>
            <a:ext cx="6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16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10485" l="27916" r="28659" t="72076"/>
          <a:stretch/>
        </p:blipFill>
        <p:spPr>
          <a:xfrm rot="7">
            <a:off x="4156125" y="2859366"/>
            <a:ext cx="4539398" cy="18683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31"/>
          <p:cNvSpPr txBox="1"/>
          <p:nvPr/>
        </p:nvSpPr>
        <p:spPr>
          <a:xfrm>
            <a:off x="134025" y="1157025"/>
            <a:ext cx="67968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Généré grâce à un xslt en 2 phases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Récupération balises placename dans “phr” de type “motion”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Remplissage GPX sur chaque placeName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Seul les lieux potentiellement ou le marcheur doit passer sont sélectionnés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Utilisation du type de la balise </a:t>
            </a:r>
            <a:r>
              <a:rPr lang="fr">
                <a:solidFill>
                  <a:schemeClr val="dk1"/>
                </a:solidFill>
              </a:rPr>
              <a:t>“phr”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Ordonnancé </a:t>
            </a:r>
            <a:r>
              <a:rPr lang="fr"/>
              <a:t>grâce</a:t>
            </a:r>
            <a:r>
              <a:rPr lang="fr"/>
              <a:t> à un date générée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Incrémentation automatique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8775" y="34500"/>
            <a:ext cx="4295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26250" y="658200"/>
            <a:ext cx="85230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Durant cette</a:t>
            </a:r>
            <a:r>
              <a:rPr b="1" lang="fr" sz="2000">
                <a:solidFill>
                  <a:schemeClr val="dk1"/>
                </a:solidFill>
              </a:rPr>
              <a:t> présentation 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Organisation du travail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Rendu 1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Rendu 2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Rendu 3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lang="fr" sz="2000"/>
              <a:t>Rendu 4</a:t>
            </a:r>
            <a:endParaRPr sz="2000"/>
          </a:p>
          <a:p>
            <a:pPr indent="-273050" lvl="0" marL="7302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lang="fr" sz="2000"/>
              <a:t>Démonstration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1600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2000"/>
            </a:b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-302225" y="598475"/>
            <a:ext cx="3434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  <a:r>
              <a:rPr lang="fr">
                <a:solidFill>
                  <a:srgbClr val="FFFFFF"/>
                </a:solidFill>
              </a:rPr>
              <a:t> . 	</a:t>
            </a:r>
            <a:r>
              <a:rPr lang="fr">
                <a:solidFill>
                  <a:srgbClr val="FFFFFF"/>
                </a:solidFill>
              </a:rPr>
              <a:t>Fichier .dot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8471350" y="4671650"/>
            <a:ext cx="68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17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0570">
            <a:off x="6351041" y="145560"/>
            <a:ext cx="1763243" cy="48523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3" name="Google Shape;283;p32"/>
          <p:cNvSpPr txBox="1"/>
          <p:nvPr/>
        </p:nvSpPr>
        <p:spPr>
          <a:xfrm>
            <a:off x="134025" y="1157025"/>
            <a:ext cx="67968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Généré grâce à un xslt en 3 phases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Récupération balises placename dans “phr” de type “motion”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Création d’une liste de noeuds avec renseigné 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noeud suivant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noeuds d’information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>
                <a:solidFill>
                  <a:schemeClr val="dk1"/>
                </a:solidFill>
              </a:rPr>
              <a:t>lemma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Remplissage .dot avec un traitement pour chaque noeud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Sont affichés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cercle -&gt; lieu de passage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carré -&gt; lieu visuel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nom des transitions disponibles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Ordonnancé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/>
        </p:nvSpPr>
        <p:spPr>
          <a:xfrm>
            <a:off x="228600" y="674675"/>
            <a:ext cx="4773600" cy="4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4. 	Fichier KML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/>
              <a:t>Création du fichier xslt en 2 phases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/>
              <a:t>D’abord pour chaque lieux , on place un marqueur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/>
              <a:t>Ensuite on affecte le point au lieux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Dans ce cas s’il s’agit d’un lac on affecte la balise barycentre au lieux.</a:t>
            </a:r>
            <a:endParaRPr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fr"/>
              <a:t>S’il s’agit d’un autre type de lieu on affecte au lieu la balise point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</a:t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8590450" y="4671650"/>
            <a:ext cx="5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18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7192" l="16327" r="16232" t="66375"/>
          <a:stretch/>
        </p:blipFill>
        <p:spPr>
          <a:xfrm rot="-8">
            <a:off x="4773349" y="2614253"/>
            <a:ext cx="4135800" cy="18915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-302225" y="598475"/>
            <a:ext cx="3434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5</a:t>
            </a:r>
            <a:r>
              <a:rPr lang="fr">
                <a:solidFill>
                  <a:srgbClr val="FFFFFF"/>
                </a:solidFill>
              </a:rPr>
              <a:t> . 	Organisation du travail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8590450" y="4671650"/>
            <a:ext cx="5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19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304" name="Google Shape;304;p34"/>
          <p:cNvGraphicFramePr/>
          <p:nvPr/>
        </p:nvGraphicFramePr>
        <p:xfrm>
          <a:off x="277200" y="149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{387191DF-EDCD-40CF-9A58-08487AA45692}</a:tableStyleId>
              </a:tblPr>
              <a:tblGrid>
                <a:gridCol w="2251825"/>
                <a:gridCol w="2129375"/>
                <a:gridCol w="2057725"/>
                <a:gridCol w="1984850"/>
              </a:tblGrid>
              <a:tr h="61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PAUL-HENRY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ANAS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BAGRE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STANISLAS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36275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fichiers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Travail sur le .dot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Travail visualisation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fichiers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Générer un fichier GeoJson avec un xsl à partir du fichier de 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coordonnées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Visualiser le fichier geojson avec l’outil de visualisation Geojson.io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fichiers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Création de fichier xslt à partir de fichier xml(text + liste des points) pour former un fichier kml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172B4D"/>
                        </a:solidFill>
                        <a:highlight>
                          <a:srgbClr val="F4F5F7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Gestion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Aide .GéoJson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Aide .dot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Fichier .GPX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Vérifications et test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-302225" y="598475"/>
            <a:ext cx="283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5 . 	Bilan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8604475" y="4671650"/>
            <a:ext cx="5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20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78775" y="34500"/>
            <a:ext cx="2878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3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287275" y="1397875"/>
            <a:ext cx="83172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Ce qui est fait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Création de tous les fichiers demandés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Amélioration de l’API pour créer une balise barycentre pour les lacs (utile pour afficher les lieux via le fichier KML)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Schéma relativement complet (après correction)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Améliorable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fr"/>
              <a:t>.dot et gpx </a:t>
            </a:r>
            <a:r>
              <a:rPr lang="fr"/>
              <a:t>requiert la détection de la </a:t>
            </a:r>
            <a:r>
              <a:rPr lang="fr">
                <a:solidFill>
                  <a:schemeClr val="dk1"/>
                </a:solidFill>
              </a:rPr>
              <a:t>négation </a:t>
            </a:r>
            <a:r>
              <a:rPr lang="fr"/>
              <a:t>avant ou dans un “phr” -&gt; on se retrouve avec des lieux qu’il ne fallait pas prendre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 b="67174" l="33140" r="25783" t="9182"/>
          <a:stretch/>
        </p:blipFill>
        <p:spPr>
          <a:xfrm rot="219432">
            <a:off x="5725902" y="507920"/>
            <a:ext cx="4464250" cy="263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2" name="Google Shape;322;p36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8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78775" y="34500"/>
            <a:ext cx="2941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245800" y="952500"/>
            <a:ext cx="51681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4</a:t>
            </a:r>
            <a:r>
              <a:rPr lang="fr" sz="1800"/>
              <a:t> Objectifs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Récupération des noms propres dans un texte brute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Détection des faux positifs et faux négatifs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Rechercher les Noms propres dans des bases de données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Visualisation et démonstration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 rotWithShape="1">
          <a:blip r:embed="rId5">
            <a:alphaModFix/>
          </a:blip>
          <a:srcRect b="68388" l="33131" r="23610" t="9542"/>
          <a:stretch/>
        </p:blipFill>
        <p:spPr>
          <a:xfrm>
            <a:off x="6011925" y="2715775"/>
            <a:ext cx="5332224" cy="27883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8" name="Google Shape;328;p36"/>
          <p:cNvSpPr txBox="1"/>
          <p:nvPr/>
        </p:nvSpPr>
        <p:spPr>
          <a:xfrm>
            <a:off x="8604475" y="4671650"/>
            <a:ext cx="5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21</a:t>
            </a:r>
            <a:endParaRPr b="1" sz="18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 b="49251" l="35033" r="41088" t="11433"/>
          <a:stretch/>
        </p:blipFill>
        <p:spPr>
          <a:xfrm>
            <a:off x="4813674" y="474000"/>
            <a:ext cx="2871000" cy="484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 rotWithShape="1">
          <a:blip r:embed="rId4">
            <a:alphaModFix/>
          </a:blip>
          <a:srcRect b="67174" l="33140" r="25783" t="9182"/>
          <a:stretch/>
        </p:blipFill>
        <p:spPr>
          <a:xfrm rot="219432">
            <a:off x="5725902" y="507920"/>
            <a:ext cx="4464250" cy="263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37"/>
          <p:cNvPicPr preferRelativeResize="0"/>
          <p:nvPr/>
        </p:nvPicPr>
        <p:blipFill rotWithShape="1">
          <a:blip r:embed="rId5">
            <a:alphaModFix/>
          </a:blip>
          <a:srcRect b="68388" l="33131" r="23610" t="9542"/>
          <a:stretch/>
        </p:blipFill>
        <p:spPr>
          <a:xfrm>
            <a:off x="6011925" y="2715775"/>
            <a:ext cx="5332224" cy="27883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6" name="Google Shape;336;p37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 txBox="1"/>
          <p:nvPr/>
        </p:nvSpPr>
        <p:spPr>
          <a:xfrm>
            <a:off x="8612950" y="4671650"/>
            <a:ext cx="5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22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231175" y="1224875"/>
            <a:ext cx="45825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Récupération de tous les mots qui commencent par une majuscule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Création d’un regex qui match sur tous les mots en majuscule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5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Récupération des noms propres dans un texte brute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6017150" y="2641625"/>
            <a:ext cx="5412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6682800" y="361745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7158850" y="1224875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6624575" y="1464750"/>
            <a:ext cx="12723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176225" y="2990225"/>
            <a:ext cx="5412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b="49251" l="35033" r="41088" t="11433"/>
          <a:stretch/>
        </p:blipFill>
        <p:spPr>
          <a:xfrm>
            <a:off x="4813674" y="474000"/>
            <a:ext cx="2871000" cy="484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 rotWithShape="1">
          <a:blip r:embed="rId4">
            <a:alphaModFix/>
          </a:blip>
          <a:srcRect b="67174" l="33140" r="25783" t="9182"/>
          <a:stretch/>
        </p:blipFill>
        <p:spPr>
          <a:xfrm rot="219432">
            <a:off x="5725902" y="507920"/>
            <a:ext cx="4464250" cy="263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5">
            <a:alphaModFix/>
          </a:blip>
          <a:srcRect b="68388" l="33131" r="23610" t="9542"/>
          <a:stretch/>
        </p:blipFill>
        <p:spPr>
          <a:xfrm>
            <a:off x="6011925" y="2715775"/>
            <a:ext cx="5332224" cy="27883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5" name="Google Shape;355;p38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 txBox="1"/>
          <p:nvPr/>
        </p:nvSpPr>
        <p:spPr>
          <a:xfrm>
            <a:off x="8612950" y="4671650"/>
            <a:ext cx="5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23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231175" y="767675"/>
            <a:ext cx="4582500" cy="4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Faux positifs 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Récupération des mots de début de phrase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Faux négatifs 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mots composés ne sont pas détectés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(ex : Pic du Gers”)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Les mots composés de chiffres ne le sont pas non plus.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Solution 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Changement regex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Balisage des point avec une autre balise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Tout mot après une balise point est supprimé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1549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2. 	</a:t>
            </a:r>
            <a:r>
              <a:rPr lang="fr">
                <a:solidFill>
                  <a:srgbClr val="FFFFFF"/>
                </a:solidFill>
              </a:rPr>
              <a:t>Détection des faux positifs et faux négatifs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5877025" y="2627600"/>
            <a:ext cx="5412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6682800" y="361745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/>
          <p:nvPr/>
        </p:nvSpPr>
        <p:spPr>
          <a:xfrm>
            <a:off x="5592825" y="1344000"/>
            <a:ext cx="6084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7176225" y="1233525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49251" l="35033" r="41088" t="11433"/>
          <a:stretch/>
        </p:blipFill>
        <p:spPr>
          <a:xfrm>
            <a:off x="6223949" y="948450"/>
            <a:ext cx="2871000" cy="484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 b="70086" l="18413" r="66701" t="10212"/>
          <a:stretch/>
        </p:blipFill>
        <p:spPr>
          <a:xfrm>
            <a:off x="7462263" y="796050"/>
            <a:ext cx="1955074" cy="238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 txBox="1"/>
          <p:nvPr/>
        </p:nvSpPr>
        <p:spPr>
          <a:xfrm>
            <a:off x="8450325" y="4671650"/>
            <a:ext cx="7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24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78775" y="1176650"/>
            <a:ext cx="60891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Génération d’un fichier liste de points avec une application JS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Quelques modification application livrable 2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Récupération de tous les nom de lieux strictement identiques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Points particuliers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Possible d’avoir plusieurs fichiers en même temps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1549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3</a:t>
            </a:r>
            <a:r>
              <a:rPr lang="fr">
                <a:solidFill>
                  <a:srgbClr val="FFFFFF"/>
                </a:solidFill>
              </a:rPr>
              <a:t>. 	</a:t>
            </a:r>
            <a:r>
              <a:rPr lang="fr">
                <a:solidFill>
                  <a:srgbClr val="FFFFFF"/>
                </a:solidFill>
              </a:rPr>
              <a:t>Rechercher les Noms propres dans des bases de données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6">
            <a:alphaModFix/>
          </a:blip>
          <a:srcRect b="53747" l="19887" r="43236" t="11111"/>
          <a:stretch/>
        </p:blipFill>
        <p:spPr>
          <a:xfrm rot="-195589">
            <a:off x="254725" y="3202287"/>
            <a:ext cx="3699625" cy="36136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 txBox="1"/>
          <p:nvPr/>
        </p:nvSpPr>
        <p:spPr>
          <a:xfrm>
            <a:off x="8653525" y="4671650"/>
            <a:ext cx="5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25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78775" y="34500"/>
            <a:ext cx="28710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154975" y="1168625"/>
            <a:ext cx="6130200" cy="3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Création d’un fichier geoJson avec un xslt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Modification xslt livrable 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Gestion de couleurs pour différentes origines de documents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Pourquoi geoJson 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Pas assez d’informations pour le .dot et GPX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GeoJson plus simple et complet : coloration, route, zone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Démonstration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154975" y="598475"/>
            <a:ext cx="5505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4</a:t>
            </a:r>
            <a:r>
              <a:rPr lang="fr">
                <a:solidFill>
                  <a:srgbClr val="FFFFFF"/>
                </a:solidFill>
              </a:rPr>
              <a:t>. 	</a:t>
            </a:r>
            <a:r>
              <a:rPr lang="fr">
                <a:solidFill>
                  <a:srgbClr val="FFFFFF"/>
                </a:solidFill>
              </a:rPr>
              <a:t>Visualisation et démonstration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 txBox="1"/>
          <p:nvPr/>
        </p:nvSpPr>
        <p:spPr>
          <a:xfrm>
            <a:off x="-302225" y="598475"/>
            <a:ext cx="3434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4 . 	Organisation du travail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8700975" y="4671650"/>
            <a:ext cx="4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26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 txBox="1"/>
          <p:nvPr/>
        </p:nvSpPr>
        <p:spPr>
          <a:xfrm>
            <a:off x="78775" y="34500"/>
            <a:ext cx="3025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400" name="Google Shape;400;p41"/>
          <p:cNvGraphicFramePr/>
          <p:nvPr/>
        </p:nvGraphicFramePr>
        <p:xfrm>
          <a:off x="277200" y="149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{387191DF-EDCD-40CF-9A58-08487AA45692}</a:tableStyleId>
              </a:tblPr>
              <a:tblGrid>
                <a:gridCol w="2251825"/>
                <a:gridCol w="2129375"/>
                <a:gridCol w="2057725"/>
                <a:gridCol w="1984850"/>
              </a:tblGrid>
              <a:tr h="61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PAUL-HENRY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ANAS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BAGRE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STANISLAS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36275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Regex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Aide travail modification geoJson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Aide travail cartographie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Travail sur le xslt, récupération des noms propres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Aide amélioration.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Travail sur le xslt, récupération des noms propres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Aide sur la partie 2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Modification partie JS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Modification geoJson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Travail cartographie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Gestion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</a:t>
            </a:r>
            <a:endParaRPr b="1" sz="1800">
              <a:solidFill>
                <a:srgbClr val="E69138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98" y="848776"/>
            <a:ext cx="1968775" cy="20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Organisation du travail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512" y="3231300"/>
            <a:ext cx="1670775" cy="16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92400" y="1034925"/>
            <a:ext cx="58818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Arial"/>
              <a:buChar char="●"/>
            </a:pPr>
            <a:r>
              <a:rPr b="1" lang="fr" sz="2000"/>
              <a:t>Un rendez-vous toutes les semaines 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Organisation -&gt; Trello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Partage -&gt; Google drive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Communication -&gt; Discord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chemeClr val="hlink"/>
                </a:solidFill>
                <a:hlinkClick r:id="rId5"/>
              </a:rPr>
              <a:t>https://trello.com/b/XkOdCJIZ/idc</a:t>
            </a:r>
            <a:endParaRPr b="1" sz="1200"/>
          </a:p>
          <a:p>
            <a:pPr indent="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1750" y="1922400"/>
            <a:ext cx="2412700" cy="241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2"/>
          <p:cNvSpPr txBox="1"/>
          <p:nvPr/>
        </p:nvSpPr>
        <p:spPr>
          <a:xfrm>
            <a:off x="-302225" y="598475"/>
            <a:ext cx="2831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5 . 	Bilan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8625500" y="4671650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27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78775" y="34500"/>
            <a:ext cx="28782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4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211075" y="1093075"/>
            <a:ext cx="87087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Ce qui est fait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Récupération des noms propres bien </a:t>
            </a:r>
            <a:r>
              <a:rPr lang="fr"/>
              <a:t>restreinte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Check API automatiquement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Génération d’un fichier GeoJson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Améliorable 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Matcher sur des zones plus restreintes (ex : département) / etude localisation des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Baliser entièrement le texte avec 3 balises supplementaires: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Char char="■"/>
            </a:pPr>
            <a:r>
              <a:rPr lang="fr">
                <a:solidFill>
                  <a:srgbClr val="1155CC"/>
                </a:solidFill>
              </a:rPr>
              <a:t>une balise pour les preposition</a:t>
            </a:r>
            <a:endParaRPr>
              <a:solidFill>
                <a:srgbClr val="1155CC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■"/>
            </a:pPr>
            <a:r>
              <a:rPr lang="fr">
                <a:solidFill>
                  <a:srgbClr val="38761D"/>
                </a:solidFill>
              </a:rPr>
              <a:t>une pour les mots appartenant à un lexique</a:t>
            </a:r>
            <a:endParaRPr>
              <a:solidFill>
                <a:srgbClr val="38761D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400"/>
              <a:buChar char="■"/>
            </a:pPr>
            <a:r>
              <a:rPr lang="fr">
                <a:solidFill>
                  <a:srgbClr val="A61C00"/>
                </a:solidFill>
              </a:rPr>
              <a:t>une pour les autres mots</a:t>
            </a:r>
            <a:endParaRPr>
              <a:solidFill>
                <a:srgbClr val="A61C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0000"/>
                </a:solidFill>
              </a:rPr>
              <a:t>&lt;Mot name=”le”&gt;</a:t>
            </a:r>
            <a:r>
              <a:rPr lang="fr">
                <a:solidFill>
                  <a:srgbClr val="38761D"/>
                </a:solidFill>
              </a:rPr>
              <a:t>&lt;Lexique name=”col”&gt;</a:t>
            </a:r>
            <a:r>
              <a:rPr lang="fr">
                <a:solidFill>
                  <a:srgbClr val="0000FF"/>
                </a:solidFill>
              </a:rPr>
              <a:t>&lt;Prepo name=”du”&gt;</a:t>
            </a:r>
            <a:r>
              <a:rPr lang="fr">
                <a:solidFill>
                  <a:srgbClr val="674EA7"/>
                </a:solidFill>
              </a:rPr>
              <a:t>&lt;Npr name = “Somport”&gt;</a:t>
            </a:r>
            <a:endParaRPr>
              <a:solidFill>
                <a:srgbClr val="674EA7"/>
              </a:solidFill>
            </a:endParaRPr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/>
        </p:nvSpPr>
        <p:spPr>
          <a:xfrm>
            <a:off x="8625500" y="4671650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28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418" name="Google Shape;418;p43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392400" y="1034925"/>
            <a:ext cx="75885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Résultat (que l’on pense) satisfaisant</a:t>
            </a:r>
            <a:endParaRPr b="1" sz="2000"/>
          </a:p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>
                <a:solidFill>
                  <a:schemeClr val="dk1"/>
                </a:solidFill>
              </a:rPr>
              <a:t>Clefs pour améliorer le résultat du rendu 3</a:t>
            </a:r>
            <a:endParaRPr b="1" sz="2000">
              <a:solidFill>
                <a:schemeClr val="dk1"/>
              </a:solidFill>
            </a:endParaRPr>
          </a:p>
          <a:p>
            <a:pPr indent="-276225" lvl="1" marL="536575" rtl="0" algn="l">
              <a:spcBef>
                <a:spcPts val="0"/>
              </a:spcBef>
              <a:spcAft>
                <a:spcPts val="0"/>
              </a:spcAft>
              <a:buClr>
                <a:srgbClr val="00AABB"/>
              </a:buClr>
              <a:buSzPts val="2000"/>
              <a:buFont typeface="Georgia"/>
              <a:buChar char="●"/>
            </a:pPr>
            <a:r>
              <a:rPr b="1" lang="fr" sz="2000">
                <a:solidFill>
                  <a:schemeClr val="dk1"/>
                </a:solidFill>
              </a:rPr>
              <a:t>mais manque de temps</a:t>
            </a:r>
            <a:endParaRPr b="1" sz="2000">
              <a:solidFill>
                <a:schemeClr val="dk1"/>
              </a:solidFill>
            </a:endParaRPr>
          </a:p>
          <a:p>
            <a:pPr indent="0" lvl="0" marL="27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Equipe très agréable et bonne ambiance de groupe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Rigoureux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Réelle progression de tout le monde</a:t>
            </a:r>
            <a:endParaRPr b="1" sz="2000"/>
          </a:p>
          <a:p>
            <a:pPr indent="-27305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800"/>
              </a:buClr>
              <a:buSzPts val="2000"/>
              <a:buFont typeface="Georgia"/>
              <a:buChar char="●"/>
            </a:pPr>
            <a:r>
              <a:rPr b="1" lang="fr" sz="2000"/>
              <a:t>Travail bien réparti 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000"/>
              <a:t>Difficile de savoir si l’on est sur la bonne voie ou non</a:t>
            </a:r>
            <a:endParaRPr b="1" i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chemeClr val="hlink"/>
                </a:solidFill>
                <a:hlinkClick r:id="rId3"/>
              </a:rPr>
              <a:t>https://trello.com/b/XkOdCJIZ/idc</a:t>
            </a:r>
            <a:endParaRPr b="1" sz="1200"/>
          </a:p>
          <a:p>
            <a:pPr indent="0" lvl="0" marL="273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/>
          <p:nvPr/>
        </p:nvSpPr>
        <p:spPr>
          <a:xfrm>
            <a:off x="8625500" y="4671650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29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427" name="Google Shape;427;p44"/>
          <p:cNvSpPr/>
          <p:nvPr/>
        </p:nvSpPr>
        <p:spPr>
          <a:xfrm>
            <a:off x="0" y="-26575"/>
            <a:ext cx="9144000" cy="42729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 txBox="1"/>
          <p:nvPr/>
        </p:nvSpPr>
        <p:spPr>
          <a:xfrm>
            <a:off x="0" y="1759925"/>
            <a:ext cx="91440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Merci !</a:t>
            </a:r>
            <a:endParaRPr sz="6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565375" y="3355250"/>
            <a:ext cx="7091400" cy="26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 une synthèse des différents livrables, des objectifs à atteindre et des objectifs atteints selon vous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 une présentation du chef de projet indiquant le processus adopté pour conduire le projet et la liste nominative de la répartition des tâches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 une démonstration des résultats obtenus pour le dernier Livrable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- une conclusion et des perspectives (pour chaque livrable : bilan des résultats obtenus, améliorations possible et pistes pour les réalisées)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 txBox="1"/>
          <p:nvPr/>
        </p:nvSpPr>
        <p:spPr>
          <a:xfrm>
            <a:off x="596075" y="863400"/>
            <a:ext cx="48792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0-Processus adopté + liste de qui a fait quoi (tableau)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1- </a:t>
            </a:r>
            <a:r>
              <a:rPr lang="fr"/>
              <a:t>Synthèse</a:t>
            </a:r>
            <a:r>
              <a:rPr lang="fr"/>
              <a:t> livrable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2- // livrabe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3- // livrable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4- // livrable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5-// démonstration livrable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6- // bilan chaque livrable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Livrable IV</a:t>
            </a:r>
            <a:endParaRPr/>
          </a:p>
        </p:txBody>
      </p:sp>
      <p:sp>
        <p:nvSpPr>
          <p:cNvPr id="441" name="Google Shape;44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49468" l="35477" r="31788" t="8873"/>
          <a:stretch/>
        </p:blipFill>
        <p:spPr>
          <a:xfrm>
            <a:off x="5493400" y="446075"/>
            <a:ext cx="3660749" cy="4774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6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3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45800" y="952500"/>
            <a:ext cx="51681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3 Objectifs 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Déterminer les balises qui sont utiles au balisage de phrases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Première utilisation d’un XSLT(XSL) pour récupérer simplement les balises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fr">
                <a:solidFill>
                  <a:schemeClr val="dk1"/>
                </a:solidFill>
              </a:rPr>
              <a:t>Créer un schéma (XSD) pour le document généré.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49667" l="35194" r="33109" t="9735"/>
          <a:stretch/>
        </p:blipFill>
        <p:spPr>
          <a:xfrm>
            <a:off x="5830103" y="790450"/>
            <a:ext cx="3397978" cy="44607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" name="Google Shape;95;p17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4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31175" y="1224875"/>
            <a:ext cx="5168100" cy="3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3 Balises importantes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&lt;s&gt; pour les phrases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&lt;w&gt; pour les mots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&lt;pc&gt; pour les ponctuations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575" y="598475"/>
            <a:ext cx="8791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Déterminer les balises qui sont utiles au balisage de phrases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6103000" y="167465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6017150" y="405525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50509" l="36773" r="33376" t="10707"/>
          <a:stretch/>
        </p:blipFill>
        <p:spPr>
          <a:xfrm>
            <a:off x="3185326" y="868350"/>
            <a:ext cx="3322776" cy="4424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49667" l="35194" r="33109" t="9735"/>
          <a:stretch/>
        </p:blipFill>
        <p:spPr>
          <a:xfrm>
            <a:off x="-37297" y="790450"/>
            <a:ext cx="3397978" cy="44607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8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4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-378425" y="598475"/>
            <a:ext cx="8791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2. 	Première utilisation d’un XSLT(XSL) pour récupérer simplement les balises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426375" y="221710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377325" y="4097300"/>
            <a:ext cx="419100" cy="39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49955" l="35199" r="34080" t="11268"/>
          <a:stretch/>
        </p:blipFill>
        <p:spPr>
          <a:xfrm>
            <a:off x="5775370" y="519325"/>
            <a:ext cx="3691829" cy="4776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9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-302225" y="598475"/>
            <a:ext cx="8791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3. 	</a:t>
            </a:r>
            <a:r>
              <a:rPr lang="fr">
                <a:solidFill>
                  <a:srgbClr val="FFFFFF"/>
                </a:solidFill>
              </a:rPr>
              <a:t>Créer un schéma (XSD) pour le document généré :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5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7800" y="1108925"/>
            <a:ext cx="55767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Mise en place d’un </a:t>
            </a:r>
            <a:r>
              <a:rPr lang="fr">
                <a:solidFill>
                  <a:schemeClr val="dk1"/>
                </a:solidFill>
              </a:rPr>
              <a:t>pattern</a:t>
            </a:r>
            <a:r>
              <a:rPr lang="fr">
                <a:solidFill>
                  <a:schemeClr val="dk1"/>
                </a:solidFill>
              </a:rPr>
              <a:t> pour la ponctuation(PC)	ainsi que pour son attribut force.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Une force strong implique la fin d’une phrase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La balise S peut contenir que des balises W et PC.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On restreint les balises W et ses attributs.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énumération</a:t>
            </a:r>
            <a:r>
              <a:rPr lang="fr">
                <a:solidFill>
                  <a:schemeClr val="dk1"/>
                </a:solidFill>
              </a:rPr>
              <a:t> pour l’attribut “subtype”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Mise en place de regex pour tout : ponctuation, contenu des balises, </a:t>
            </a:r>
            <a:r>
              <a:rPr lang="fr">
                <a:solidFill>
                  <a:schemeClr val="dk1"/>
                </a:solidFill>
              </a:rPr>
              <a:t>attributs</a:t>
            </a:r>
            <a:r>
              <a:rPr lang="fr">
                <a:solidFill>
                  <a:schemeClr val="dk1"/>
                </a:solidFill>
              </a:rPr>
              <a:t> ...</a:t>
            </a:r>
            <a:endParaRPr>
              <a:solidFill>
                <a:schemeClr val="dk1"/>
              </a:solidFill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 	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-302225" y="598475"/>
            <a:ext cx="8791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4 . 	Organisation du travail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6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39" name="Google Shape;139;p20"/>
          <p:cNvGraphicFramePr/>
          <p:nvPr/>
        </p:nvGraphicFramePr>
        <p:xfrm>
          <a:off x="277200" y="149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{387191DF-EDCD-40CF-9A58-08487AA45692}</a:tableStyleId>
              </a:tblPr>
              <a:tblGrid>
                <a:gridCol w="2251825"/>
                <a:gridCol w="2129375"/>
                <a:gridCol w="2057725"/>
                <a:gridCol w="1984850"/>
              </a:tblGrid>
              <a:tr h="61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PAUL-HENRY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ANAS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BAGRE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</a:rPr>
                        <a:t>STANISLAS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36275"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Schéma balise PC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Regex</a:t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Travail sur xslt balise W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Schéma balise W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Discussion choix des balises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Travail sur le xslt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Discussion choix des balises</a:t>
                      </a:r>
                      <a:endParaRPr sz="11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Regex pour attributs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Finalisation du xslt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Test du schéma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Gestion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0" y="354425"/>
            <a:ext cx="9144000" cy="6378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-302225" y="598475"/>
            <a:ext cx="8791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5 . 	Bilan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8735050" y="4671650"/>
            <a:ext cx="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E69138"/>
                </a:solidFill>
              </a:rPr>
              <a:t>7</a:t>
            </a:r>
            <a:endParaRPr b="1" sz="1800">
              <a:solidFill>
                <a:srgbClr val="E69138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0" y="-26575"/>
            <a:ext cx="9144000" cy="637800"/>
          </a:xfrm>
          <a:prstGeom prst="rect">
            <a:avLst/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78775" y="34500"/>
            <a:ext cx="81615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Livrable 1</a:t>
            </a:r>
            <a:endParaRPr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87275" y="1397875"/>
            <a:ext cx="83172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Ce qui est fait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Travail plus </a:t>
            </a:r>
            <a:r>
              <a:rPr lang="fr"/>
              <a:t>approfondie</a:t>
            </a:r>
            <a:r>
              <a:rPr lang="fr"/>
              <a:t> sur les regex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xslt correct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Schéma relativement complet (après correction)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Améliorable</a:t>
            </a:r>
            <a:r>
              <a:rPr lang="fr" sz="1800"/>
              <a:t> 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Définir un pattern pour l’ordre des balises 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Pas de ponctuation en début de phrase.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Deux ponctuations ne peuvent pas se suivre.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48" y="25209"/>
            <a:ext cx="1310300" cy="5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